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09" r:id="rId2"/>
    <p:sldId id="296" r:id="rId3"/>
    <p:sldId id="297" r:id="rId4"/>
    <p:sldId id="298" r:id="rId5"/>
    <p:sldId id="315" r:id="rId6"/>
    <p:sldId id="316" r:id="rId7"/>
    <p:sldId id="31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10" r:id="rId23"/>
    <p:sldId id="274" r:id="rId24"/>
    <p:sldId id="285" r:id="rId25"/>
    <p:sldId id="276" r:id="rId26"/>
    <p:sldId id="311" r:id="rId27"/>
    <p:sldId id="312" r:id="rId28"/>
    <p:sldId id="313" r:id="rId29"/>
    <p:sldId id="287" r:id="rId30"/>
    <p:sldId id="314" r:id="rId31"/>
    <p:sldId id="271" r:id="rId32"/>
    <p:sldId id="272" r:id="rId33"/>
    <p:sldId id="299" r:id="rId34"/>
    <p:sldId id="293" r:id="rId35"/>
    <p:sldId id="290" r:id="rId36"/>
    <p:sldId id="278" r:id="rId37"/>
    <p:sldId id="280" r:id="rId38"/>
    <p:sldId id="294" r:id="rId39"/>
    <p:sldId id="28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2B126-508A-43D3-B48B-5F4AD1CCAFF1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5AF8A-F113-4DB2-B7B9-20BCC85455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695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cordec.ba.gov.b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E790B3-7F31-4506-92B0-4E7C7EFF0429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2E3D2E-BC70-4259-AE10-2081915A82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Espaço Reservado para Rodapé 16"/>
          <p:cNvSpPr txBox="1">
            <a:spLocks/>
          </p:cNvSpPr>
          <p:nvPr userDrawn="1"/>
        </p:nvSpPr>
        <p:spPr>
          <a:xfrm>
            <a:off x="428596" y="6357958"/>
            <a:ext cx="8286808" cy="428628"/>
          </a:xfrm>
          <a:prstGeom prst="rect">
            <a:avLst/>
          </a:prstGeom>
        </p:spPr>
        <p:txBody>
          <a:bodyPr tIns="0" bIns="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Av. Professor Magalhães Neto, nº 1856, Ed. TK Tower 15º andar, sala 1504 e 1505- Pituba / Salvador – Bahia.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CEP.: 41.810-012 Telefones: (71)3371-9874 / 6699 - Fax.: 3371-6655 / e-mail: defesa.civil@cordec.ba.gov.br | www.defesacivil.ba.gov.br</a:t>
            </a:r>
            <a:r>
              <a:rPr kumimoji="0" lang="pt-BR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2" descr="CORDEC">
            <a:hlinkClick r:id="rId13" tooltip="Pagina Principal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4" y="119034"/>
            <a:ext cx="3038475" cy="762000"/>
          </a:xfrm>
          <a:prstGeom prst="rect">
            <a:avLst/>
          </a:prstGeom>
          <a:noFill/>
        </p:spPr>
      </p:pic>
      <p:pic>
        <p:nvPicPr>
          <p:cNvPr id="16" name="Picture 4" descr="SEDE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efesacivil.mg.gov.br/attachments/article/57/Lei-12340_01Dez2010.pdf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rdec.ba.gov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efesacivil.ba.gov.br/wp-content/themes/cordec/arquivos/Portaria_Min_N-607_CPDC.doc" TargetMode="External"/><Relationship Id="rId4" Type="http://schemas.openxmlformats.org/officeDocument/2006/relationships/hyperlink" Target="http://www.defesacivil.ba.gov.br/wp-content/themes/cordec/arquivos/PORTARIA_N_37.do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rdec.ba.gov.br/" TargetMode="Externa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dec.ba.gov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ec.ba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m-Título-1.png"/>
          <p:cNvPicPr>
            <a:picLocks noChangeAspect="1"/>
          </p:cNvPicPr>
          <p:nvPr/>
        </p:nvPicPr>
        <p:blipFill>
          <a:blip r:embed="rId2" cstate="print"/>
          <a:srcRect t="10928" b="6439"/>
          <a:stretch>
            <a:fillRect/>
          </a:stretch>
        </p:blipFill>
        <p:spPr>
          <a:xfrm>
            <a:off x="0" y="1142984"/>
            <a:ext cx="9144000" cy="550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12310"/>
            <a:ext cx="3106341" cy="7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7" descr="Cordec_banner.png"/>
          <p:cNvPicPr>
            <a:picLocks noChangeAspect="1"/>
          </p:cNvPicPr>
          <p:nvPr/>
        </p:nvPicPr>
        <p:blipFill>
          <a:blip r:embed="rId4" cstate="print"/>
          <a:srcRect l="32140" t="2168" r="32140" b="17387"/>
          <a:stretch>
            <a:fillRect/>
          </a:stretch>
        </p:blipFill>
        <p:spPr bwMode="auto">
          <a:xfrm>
            <a:off x="357188" y="214290"/>
            <a:ext cx="17859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>
            <a:spLocks/>
          </p:cNvSpPr>
          <p:nvPr/>
        </p:nvSpPr>
        <p:spPr bwMode="auto">
          <a:xfrm>
            <a:off x="2071670" y="142852"/>
            <a:ext cx="66437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pt-BR" sz="4000" b="1" dirty="0" smtClean="0">
                <a:solidFill>
                  <a:srgbClr val="002060"/>
                </a:solidFill>
                <a:latin typeface="Century Gothic" pitchFamily="34" charset="0"/>
              </a:rPr>
              <a:t>SUPERINTENDÊNCIA DE PROTEÇÃO E DEFESA CIVIL</a:t>
            </a:r>
            <a:endParaRPr lang="pt-BR" sz="40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31443" y="1340768"/>
            <a:ext cx="79295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V - promover a fiscalização das áreas de risco de desastre e vedar novas ocupações nessas áreas;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VI - declarar situação de emergência e estado de calamidade pública;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VII </a:t>
            </a:r>
            <a:r>
              <a:rPr lang="pt-BR" sz="2200" b="1" dirty="0"/>
              <a:t>- vistoriar edificações e áreas de risco e promover, quando for o caso, a intervenção preventiva e a evacuação </a:t>
            </a:r>
            <a:r>
              <a:rPr lang="pt-BR" sz="2200" b="1" dirty="0" smtClean="0"/>
              <a:t>da população </a:t>
            </a:r>
            <a:r>
              <a:rPr lang="pt-BR" sz="2200" b="1" dirty="0"/>
              <a:t>das áreas de alto risco ou das edificações vulneráveis;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VIII </a:t>
            </a:r>
            <a:r>
              <a:rPr lang="pt-BR" sz="2200" b="1" dirty="0"/>
              <a:t>- organizar e administrar abrigos provisórios para assistência à população em situação de desastre, em condições adequadas de higiene e segurança;</a:t>
            </a:r>
          </a:p>
          <a:p>
            <a:pPr algn="just"/>
            <a:endParaRPr lang="pt-BR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1117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38" y="1643063"/>
            <a:ext cx="79295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/>
              <a:t>IX - manter a população informada sobre áreas de risco e ocorrência de eventos extremos, bem como sobre </a:t>
            </a:r>
            <a:r>
              <a:rPr lang="pt-BR" sz="2400" b="1" dirty="0" smtClean="0"/>
              <a:t>protocolos de </a:t>
            </a:r>
            <a:r>
              <a:rPr lang="pt-BR" sz="2400" b="1" dirty="0"/>
              <a:t>prevenção e alerta e sobre as ações emergenciais em circunstâncias de desastres;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X </a:t>
            </a:r>
            <a:r>
              <a:rPr lang="pt-BR" sz="2400" b="1" dirty="0"/>
              <a:t>- mobilizar e capacitar os radioamadores para atuação na ocorrência de desastre;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XI </a:t>
            </a:r>
            <a:r>
              <a:rPr lang="pt-BR" sz="2400" b="1" dirty="0"/>
              <a:t>- realizar regularmente exercícios simulados, conforme Plano de Contingência de Proteção e Defesa Civil</a:t>
            </a:r>
            <a:r>
              <a:rPr lang="pt-BR" sz="2400" b="1" dirty="0" smtClean="0"/>
              <a:t>;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117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38" y="1643063"/>
            <a:ext cx="79295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/>
              <a:t>XII - promover a coleta, a distribuição e o controle de suprimentos em situações de desastre;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XIII </a:t>
            </a:r>
            <a:r>
              <a:rPr lang="pt-BR" sz="2400" b="1" dirty="0"/>
              <a:t>- proceder à avaliação de danos e prejuízos das áreas atingidas por desastres;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XIV </a:t>
            </a:r>
            <a:r>
              <a:rPr lang="pt-BR" sz="2400" b="1" dirty="0"/>
              <a:t>- manter a União e o Estado informados sobre a ocorrência de desastres e as atividades de proteção civil no</a:t>
            </a:r>
          </a:p>
          <a:p>
            <a:pPr algn="just"/>
            <a:r>
              <a:rPr lang="pt-BR" sz="2400" b="1" dirty="0"/>
              <a:t>Município;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117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38" y="1643063"/>
            <a:ext cx="79295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/>
              <a:t>XV - estimular a participação de entidades privadas, associações de voluntários, clubes de serviços, organizações não governamentais e associações de classe e comunitárias nas ações do SINPDEC e promover o treinamento de associações de voluntários para atuação conjunta com as comunidades apoiadas;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XVI - prover solução de moradia temporária às famílias atingidas por desastres.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117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99060" y="917912"/>
            <a:ext cx="79295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200" b="1" dirty="0"/>
              <a:t>Art. 9o Compete à União, aos Estados e aos Municípios: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I - </a:t>
            </a:r>
            <a:r>
              <a:rPr lang="pt-BR" sz="2200" dirty="0" smtClean="0"/>
              <a:t>Promover cultura </a:t>
            </a:r>
            <a:r>
              <a:rPr lang="pt-BR" sz="2200" dirty="0"/>
              <a:t>nacional de prevenção de desastres, destinada ao desenvolvimento da consciência nacional acerca dos riscos de desastre no País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II - </a:t>
            </a:r>
            <a:r>
              <a:rPr lang="pt-BR" sz="2200" dirty="0" smtClean="0"/>
              <a:t>Estimular comportamentos </a:t>
            </a:r>
            <a:r>
              <a:rPr lang="pt-BR" sz="2200" dirty="0"/>
              <a:t>de prevenção capazes de evitar ou minimizar a ocorrência de desastres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III - </a:t>
            </a:r>
            <a:r>
              <a:rPr lang="pt-BR" sz="2200" dirty="0" smtClean="0"/>
              <a:t>Estimular a </a:t>
            </a:r>
            <a:r>
              <a:rPr lang="pt-BR" sz="2200" dirty="0"/>
              <a:t>reorganização do setor produtivo e a reestruturação econômica das áreas atingidas por desastres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IV - </a:t>
            </a:r>
            <a:r>
              <a:rPr lang="pt-BR" sz="2200" dirty="0" smtClean="0"/>
              <a:t>Estabelecer medidas </a:t>
            </a:r>
            <a:r>
              <a:rPr lang="pt-BR" sz="2200" dirty="0"/>
              <a:t>preventivas de segurança contra desastres em escolas e hospitais situados em áreas de risco;</a:t>
            </a:r>
          </a:p>
        </p:txBody>
      </p:sp>
    </p:spTree>
    <p:extLst>
      <p:ext uri="{BB962C8B-B14F-4D97-AF65-F5344CB8AC3E}">
        <p14:creationId xmlns:p14="http://schemas.microsoft.com/office/powerpoint/2010/main" xmlns="" val="3618894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38" y="1643063"/>
            <a:ext cx="7929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/>
              <a:t>Art. 9o Compete à União, aos Estados e aos Municípios: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 - </a:t>
            </a:r>
            <a:r>
              <a:rPr lang="pt-BR" sz="2400" dirty="0" smtClean="0"/>
              <a:t>Oferecer capacitação </a:t>
            </a:r>
            <a:r>
              <a:rPr lang="pt-BR" sz="2400" dirty="0"/>
              <a:t>de recursos humanos para as ações de proteção e defesa civil;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VI - </a:t>
            </a:r>
            <a:r>
              <a:rPr lang="pt-BR" sz="2400" dirty="0" smtClean="0"/>
              <a:t>Fornecer dados </a:t>
            </a:r>
            <a:r>
              <a:rPr lang="pt-BR" sz="2400" dirty="0"/>
              <a:t>e informações para o sistema nacional de informações e monitoramento de desastres.</a:t>
            </a:r>
          </a:p>
        </p:txBody>
      </p:sp>
    </p:spTree>
    <p:extLst>
      <p:ext uri="{BB962C8B-B14F-4D97-AF65-F5344CB8AC3E}">
        <p14:creationId xmlns:p14="http://schemas.microsoft.com/office/powerpoint/2010/main" xmlns="" val="189531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56855" y="126876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u="sng" dirty="0" smtClean="0">
                <a:solidFill>
                  <a:srgbClr val="FF0000"/>
                </a:solidFill>
              </a:rPr>
              <a:t>Instrução Normativa 01, 24 de agosto de 2012</a:t>
            </a:r>
            <a:r>
              <a:rPr lang="pt-BR" sz="2800" dirty="0" smtClean="0">
                <a:solidFill>
                  <a:srgbClr val="FF0000"/>
                </a:solidFill>
              </a:rPr>
              <a:t> -</a:t>
            </a:r>
          </a:p>
          <a:p>
            <a:pPr algn="just"/>
            <a:endParaRPr lang="pt-BR" sz="2800" dirty="0" smtClean="0">
              <a:solidFill>
                <a:srgbClr val="FF0000"/>
              </a:solidFill>
            </a:endParaRPr>
          </a:p>
          <a:p>
            <a:pPr algn="just"/>
            <a:r>
              <a:rPr lang="pt-BR" sz="2800" dirty="0" smtClean="0"/>
              <a:t>Estabelece procedimentos e critérios para a decretação de situação de emergência ou estado de calamidade pública pelos Municípios, Estados e pelo Distrito Federal, e para o reconhecimento federal das situações de anormalidade decretadas pelos entes federativos e dá outras providências</a:t>
            </a:r>
          </a:p>
          <a:p>
            <a:pPr algn="just"/>
            <a:endParaRPr lang="pt-BR" sz="2800" u="sng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31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3528" y="1268760"/>
            <a:ext cx="8626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u="sng" dirty="0" smtClean="0">
                <a:solidFill>
                  <a:srgbClr val="FF0000"/>
                </a:solidFill>
              </a:rPr>
              <a:t>Lei 12.340, de 1º de dezembro de 2010</a:t>
            </a:r>
            <a:r>
              <a:rPr lang="pt-BR" sz="28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2136339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Dispõe   sobre   as   transferências   de   recursos   da   União   aos órgãos e entidades dos Estados, Distrito Federal e Municípios </a:t>
            </a:r>
            <a:r>
              <a:rPr lang="pt-BR" sz="2800" dirty="0" smtClean="0"/>
              <a:t> para</a:t>
            </a:r>
            <a:r>
              <a:rPr lang="pt-BR" sz="2800" dirty="0"/>
              <a:t>   a   execução   de   ações   de   resposta   e   recuperação nas áreas atingidas por desastre, e  sobre o Fundo Especial  para Calamidades   Públicas;   e   dá   outras   providências.    </a:t>
            </a:r>
          </a:p>
          <a:p>
            <a:r>
              <a:rPr lang="pt-BR" sz="2800" dirty="0"/>
              <a:t>(Redação dada pela Lei nº 12.608, de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189531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20942" y="881034"/>
            <a:ext cx="79295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u="sng" dirty="0" smtClean="0">
                <a:solidFill>
                  <a:srgbClr val="FF0000"/>
                </a:solidFill>
              </a:rPr>
              <a:t>Decreto </a:t>
            </a:r>
            <a:r>
              <a:rPr lang="pt-BR" sz="2800" u="sng" dirty="0">
                <a:solidFill>
                  <a:srgbClr val="FF0000"/>
                </a:solidFill>
              </a:rPr>
              <a:t>7257, de 4 de agosto de 2010</a:t>
            </a:r>
            <a:r>
              <a:rPr lang="pt-BR" sz="2800" dirty="0">
                <a:solidFill>
                  <a:srgbClr val="FF0000"/>
                </a:solidFill>
              </a:rPr>
              <a:t> -</a:t>
            </a:r>
          </a:p>
          <a:p>
            <a:pPr algn="just"/>
            <a:r>
              <a:rPr lang="pt-BR" sz="2800" dirty="0"/>
              <a:t>Atualizado com o decreto 7505/11</a:t>
            </a:r>
          </a:p>
          <a:p>
            <a:pPr algn="just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Regulamenta a Medida Provisória no 494 de 2 de julho de 2010, para dispor sobre o Sistema Nacional de Defesa Civil - SINDEC, sobre o reconhecimento de situação de emergência e estado de calamidade pública, sobre as transferências de recursos para ações de socorro, assistência às vítimas, restabelecimento de serviços essenciais e reconstrução nas áreas atingidas por desastre, e dá outras providências</a:t>
            </a:r>
            <a:r>
              <a:rPr lang="pt-BR" sz="2800" dirty="0" smtClean="0"/>
              <a:t>.</a:t>
            </a:r>
            <a:r>
              <a:rPr lang="pt-BR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25410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38" y="1357313"/>
            <a:ext cx="7929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dirty="0"/>
          </a:p>
          <a:p>
            <a:r>
              <a:rPr lang="pt-BR" sz="2800" u="sng" dirty="0">
                <a:solidFill>
                  <a:srgbClr val="FF0000"/>
                </a:solidFill>
              </a:rPr>
              <a:t>Decreto 7505, de 27 de junho de 2010</a:t>
            </a:r>
            <a:r>
              <a:rPr lang="pt-BR" sz="2800" dirty="0"/>
              <a:t>  </a:t>
            </a:r>
            <a:br>
              <a:rPr lang="pt-BR" sz="2800" dirty="0"/>
            </a:br>
            <a:r>
              <a:rPr lang="pt-BR" sz="2800" dirty="0"/>
              <a:t>Institui o cartão de Defesa Civil.</a:t>
            </a:r>
          </a:p>
          <a:p>
            <a:endParaRPr lang="pt-BR" sz="2800" dirty="0"/>
          </a:p>
          <a:p>
            <a:r>
              <a:rPr lang="pt-BR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25410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28596" y="2193393"/>
            <a:ext cx="8143964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Constituído pelos órgãos e entidades da administração pública federal, dos Estados, do Distrito Federal e dos Municípios e pelas entidades públicas e privada de atuação significativa na área de proteção e defesa civil, sob a centralização da Secretaria Nacional de Defesa Civil, órgão do Ministério da Integração Nacional.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35729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Sistema Nacional de Proteção e Defesa Civil - SINPDEC</a:t>
            </a:r>
            <a:endParaRPr lang="pt-BR" sz="3000" b="1" dirty="0"/>
          </a:p>
        </p:txBody>
      </p:sp>
      <p:pic>
        <p:nvPicPr>
          <p:cNvPr id="15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RDEC">
            <a:hlinkClick r:id="rId2" tooltip="Pagina Principal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20942" y="860765"/>
            <a:ext cx="79295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200" i="1" dirty="0">
              <a:hlinkClick r:id="rId4"/>
            </a:endParaRPr>
          </a:p>
          <a:p>
            <a:pPr algn="just"/>
            <a:r>
              <a:rPr lang="pt-BR" sz="2200" i="1" smtClean="0">
                <a:solidFill>
                  <a:srgbClr val="FF0000"/>
                </a:solidFill>
              </a:rPr>
              <a:t>PORTARIA </a:t>
            </a:r>
            <a:r>
              <a:rPr lang="pt-BR" sz="2200" i="1">
                <a:solidFill>
                  <a:srgbClr val="FF0000"/>
                </a:solidFill>
              </a:rPr>
              <a:t>Nº </a:t>
            </a:r>
            <a:r>
              <a:rPr lang="pt-BR" sz="2200" i="1" dirty="0" smtClean="0">
                <a:solidFill>
                  <a:srgbClr val="FF0000"/>
                </a:solidFill>
              </a:rPr>
              <a:t>526, DE 6 DE SETEMBRO DE 2012 </a:t>
            </a:r>
            <a:r>
              <a:rPr lang="pt-BR" sz="2200" i="1" dirty="0" smtClean="0"/>
              <a:t>- Estabelece procedimentos para a solicitação de reconhecimento de Situação de Emergência ou de Estado de Calamidade Pública por meio do Sistema Integrado de Informações sobre Desastres </a:t>
            </a:r>
            <a:r>
              <a:rPr lang="pt-BR" sz="2200" i="1" smtClean="0"/>
              <a:t>– S2ID.</a:t>
            </a:r>
            <a:endParaRPr lang="pt-BR" sz="2200" i="1" dirty="0" smtClean="0"/>
          </a:p>
          <a:p>
            <a:pPr algn="just"/>
            <a:endParaRPr lang="pt-BR" sz="2200" i="1" dirty="0" smtClean="0">
              <a:solidFill>
                <a:srgbClr val="FF0000"/>
              </a:solidFill>
            </a:endParaRPr>
          </a:p>
          <a:p>
            <a:pPr algn="just"/>
            <a:r>
              <a:rPr lang="pt-BR" sz="2200" i="1" dirty="0" smtClean="0">
                <a:solidFill>
                  <a:srgbClr val="FF0000"/>
                </a:solidFill>
              </a:rPr>
              <a:t>PORTARIA </a:t>
            </a:r>
            <a:r>
              <a:rPr lang="pt-BR" sz="2200" i="1" dirty="0">
                <a:solidFill>
                  <a:srgbClr val="FF0000"/>
                </a:solidFill>
              </a:rPr>
              <a:t>Nº 37, DE </a:t>
            </a:r>
            <a:r>
              <a:rPr lang="pt-BR" sz="2200" i="1" dirty="0" smtClean="0">
                <a:solidFill>
                  <a:srgbClr val="FF0000"/>
                </a:solidFill>
              </a:rPr>
              <a:t>31/01/2012 </a:t>
            </a:r>
            <a:r>
              <a:rPr lang="pt-BR" sz="2200" i="1" dirty="0" smtClean="0"/>
              <a:t>- Altera </a:t>
            </a:r>
            <a:r>
              <a:rPr lang="pt-BR" sz="2200" i="1" dirty="0"/>
              <a:t>a Portaria nº 607, de 19 de agosto de 2011, que regulamenta o uso do Cartão de Pagamento de Defesa Civil – CPDC. </a:t>
            </a:r>
            <a:endParaRPr lang="pt-BR" sz="2200" i="1" dirty="0" smtClean="0"/>
          </a:p>
          <a:p>
            <a:pPr algn="just"/>
            <a:endParaRPr lang="pt-BR" sz="2200" i="1" dirty="0">
              <a:hlinkClick r:id="rId5"/>
            </a:endParaRPr>
          </a:p>
          <a:p>
            <a:pPr algn="just"/>
            <a:r>
              <a:rPr lang="pt-BR" sz="2200" i="1" dirty="0" smtClean="0">
                <a:solidFill>
                  <a:srgbClr val="FF0000"/>
                </a:solidFill>
              </a:rPr>
              <a:t>PORTARIA </a:t>
            </a:r>
            <a:r>
              <a:rPr lang="pt-BR" sz="2200" i="1" dirty="0">
                <a:solidFill>
                  <a:srgbClr val="FF0000"/>
                </a:solidFill>
              </a:rPr>
              <a:t>Nº 607, DE 18/08/2011 </a:t>
            </a:r>
            <a:r>
              <a:rPr lang="pt-BR" sz="2200" i="1" dirty="0"/>
              <a:t>(Alterada pela Portaria nº 37/12)Regulamenta o uso do Cartão de Pagamento de Defesa Civil – CPDC.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1125410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08253" y="1196752"/>
            <a:ext cx="79295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i="1" dirty="0" smtClean="0">
                <a:solidFill>
                  <a:srgbClr val="FF0000"/>
                </a:solidFill>
              </a:rPr>
              <a:t>MEDIDA PROVISÓRIA Nº 631, DE 24 DE DEZEMBRO DE 2013. </a:t>
            </a:r>
          </a:p>
          <a:p>
            <a:pPr algn="just"/>
            <a:r>
              <a:rPr lang="pt-BR" sz="2400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pt-BR" sz="2400" i="1" dirty="0" smtClean="0"/>
              <a:t>Altera a Lei nº 12.340, de 1º de dezembro de 2010, que dispõe sobre as transferências de recursos da União aos órgãos e entidades dos Estados, Distrito Federal e Municípios para a execução de ações de resposta e recuperação nas áreas atingidas por desastre e sobre o Fundo Especial para Calamidades Públicas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6696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t-BR" sz="5200" dirty="0" smtClean="0"/>
              <a:t>GESTÃO DE RISCOS E DESASTRE</a:t>
            </a:r>
            <a:endParaRPr lang="pt-BR" sz="5200" dirty="0"/>
          </a:p>
        </p:txBody>
      </p:sp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912310"/>
            <a:ext cx="3106341" cy="7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7962"/>
          <a:stretch/>
        </p:blipFill>
        <p:spPr bwMode="auto">
          <a:xfrm>
            <a:off x="-64" y="119034"/>
            <a:ext cx="127732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8596" y="1500174"/>
            <a:ext cx="8072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Processo sistemático de uso de políticas administrativas, organização, habilidades e capacidades operacionais para implantar políticas e fortalecer as capacidades de enfrentamento, a fim de reduzir o impacto negativo dos desastres.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gestão do risco de desastre se faz, na maior parte do tempo, em períodos de normalidade, com medidas de prevenção e preparação, para que a ocorrência do desastre seja menos impactante e a resposta e reconstrução sejam mais eficazes.</a:t>
            </a:r>
            <a:endParaRPr lang="pt-BR" sz="2400" dirty="0"/>
          </a:p>
        </p:txBody>
      </p:sp>
      <p:pic>
        <p:nvPicPr>
          <p:cNvPr id="9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85786" y="2500306"/>
            <a:ext cx="7848600" cy="19411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Impressão ou juízo intuitivo sobre a natureza ou grandeza de um risco determinado. A percepção de risco varia conforme aspectos psicológicos, valores morais, socioculturais, éticos, econômicos, tecnológicos e políticos de um indivíduo ou grupo social.</a:t>
            </a:r>
            <a:endParaRPr lang="es-ES" sz="2400" dirty="0">
              <a:solidFill>
                <a:srgbClr val="000000"/>
              </a:solidFill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150017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PERCEPÇÃO DE RISCO:</a:t>
            </a:r>
            <a:endParaRPr lang="pt-BR" sz="3800" b="1" dirty="0"/>
          </a:p>
        </p:txBody>
      </p:sp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857224" y="542926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Exemplo de risco: </a:t>
            </a:r>
            <a:r>
              <a:rPr lang="pt-BR" dirty="0" smtClean="0"/>
              <a:t>Casas conjugadas, com baixa </a:t>
            </a:r>
            <a:r>
              <a:rPr lang="pt-BR" dirty="0" err="1" smtClean="0"/>
              <a:t>infraestrutura</a:t>
            </a:r>
            <a:r>
              <a:rPr lang="pt-BR" dirty="0" smtClean="0"/>
              <a:t>, em área íngreme e suscetível a deslizamentos. </a:t>
            </a:r>
            <a:endParaRPr lang="pt-BR" dirty="0"/>
          </a:p>
        </p:txBody>
      </p:sp>
      <p:pic>
        <p:nvPicPr>
          <p:cNvPr id="11" name="Imagem 10" descr="20130617_115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42918"/>
            <a:ext cx="3571900" cy="4762532"/>
          </a:xfrm>
          <a:prstGeom prst="rect">
            <a:avLst/>
          </a:prstGeom>
        </p:spPr>
      </p:pic>
      <p:pic>
        <p:nvPicPr>
          <p:cNvPr id="8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8" name="Imagem 7" descr="20130617_115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428736"/>
            <a:ext cx="5143536" cy="385765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1538" y="578645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(Marotinho – Salvador – Bahia – 17/06/2013)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57224" y="542926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Deslizamento de Terra com vítimas</a:t>
            </a:r>
            <a:r>
              <a:rPr lang="pt-BR" dirty="0" smtClean="0"/>
              <a:t>. </a:t>
            </a:r>
          </a:p>
        </p:txBody>
      </p:sp>
      <p:pic>
        <p:nvPicPr>
          <p:cNvPr id="9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9" name="Imagem 8" descr="20130617_122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00108"/>
            <a:ext cx="5857916" cy="439343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57224" y="542926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Operação de resgate das vítimas.</a:t>
            </a:r>
            <a:endParaRPr lang="pt-BR" dirty="0" smtClean="0"/>
          </a:p>
        </p:txBody>
      </p:sp>
      <p:pic>
        <p:nvPicPr>
          <p:cNvPr id="8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13" name="Imagem 12" descr="20130617_122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714356"/>
            <a:ext cx="3786214" cy="504828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8662" y="571501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Impacto do deslizamento sobre o imóvel.</a:t>
            </a:r>
            <a:endParaRPr lang="pt-BR" dirty="0" smtClean="0"/>
          </a:p>
        </p:txBody>
      </p:sp>
      <p:pic>
        <p:nvPicPr>
          <p:cNvPr id="9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8596" y="2714620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Para saber quais são os locais onde existe o risco, é preciso fazer um mapeamento de risco. A partir do mapa é possível o planejamento de ações para redução de risco e desastre .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MAPEAMENTO DE RISCO</a:t>
            </a:r>
            <a:endParaRPr lang="pt-BR" sz="3600" b="1" dirty="0"/>
          </a:p>
        </p:txBody>
      </p:sp>
      <p:pic>
        <p:nvPicPr>
          <p:cNvPr id="9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17557" y="1340768"/>
            <a:ext cx="81439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b="1" dirty="0" smtClean="0"/>
              <a:t>Órgão consultivo, Conselho Nacional de Proteção e Defesa Civil  - CONPDEC.</a:t>
            </a:r>
          </a:p>
          <a:p>
            <a:pPr algn="just">
              <a:buFont typeface="Wingdings" pitchFamily="2" charset="2"/>
              <a:buChar char="ü"/>
            </a:pPr>
            <a:endParaRPr lang="pt-BR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 smtClean="0"/>
              <a:t>Órgão central, Secretaria Nacional de Defesa Civil do Ministério da Integração Nacional, responsável por coordenar o planejamento, articulação e execução dos programas, projetos e ações de proteção e defesa civil.</a:t>
            </a:r>
          </a:p>
          <a:p>
            <a:pPr algn="just">
              <a:buFont typeface="Wingdings" pitchFamily="2" charset="2"/>
              <a:buChar char="ü"/>
            </a:pPr>
            <a:endParaRPr lang="pt-BR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 smtClean="0"/>
              <a:t>Órgãos regionais de proteção e defesa civil responsáveis pela articulação, coordenação e execução do SINPDEC em nível regional.</a:t>
            </a:r>
          </a:p>
          <a:p>
            <a:pPr algn="just">
              <a:buFont typeface="Wingdings" pitchFamily="2" charset="2"/>
              <a:buChar char="ü"/>
            </a:pPr>
            <a:endParaRPr lang="pt-BR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 smtClean="0"/>
              <a:t>Órgãos estaduais e do Distrito Federal de proteção e defesa civil responsáveis pela articulação, coordenação e execução do SINPDEC em nível estadual.</a:t>
            </a:r>
            <a:endParaRPr lang="pt-BR" sz="2200" b="1" dirty="0"/>
          </a:p>
        </p:txBody>
      </p:sp>
      <p:pic>
        <p:nvPicPr>
          <p:cNvPr id="15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8596" y="2500306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fase de monitoramento é o momento no qual se conhece e se acompanha todas as probabilidades de risco frente à possibilidade da ameaça.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monitoramento se faz a partir das necessidades do local e do tipo de ameaça e vulnerabilidades encontradas.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MONITORAMENTO, ALERTA E ALARME</a:t>
            </a:r>
          </a:p>
        </p:txBody>
      </p:sp>
      <p:pic>
        <p:nvPicPr>
          <p:cNvPr id="9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5720" y="3000372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O Centro Nacional de Gerenciamento de Riscos e Desastres  (CENAD), criado pelo Decreto Nº 5.376, de 17 de fevereiro de 2005, pertence ao Ministério da Integração Nacional e é coordenado pela Secretaria Nacional de Defesa Civil</a:t>
            </a:r>
            <a:r>
              <a:rPr lang="pt-BR" sz="2800" dirty="0" smtClean="0"/>
              <a:t>.</a:t>
            </a: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5" t="7019" r="3999" b="6955"/>
          <a:stretch>
            <a:fillRect/>
          </a:stretch>
        </p:blipFill>
        <p:spPr bwMode="auto">
          <a:xfrm>
            <a:off x="7133919" y="1285860"/>
            <a:ext cx="1938675" cy="13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587473"/>
            <a:ext cx="707236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3000" b="1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CENTRO NACIONAL DE GERENCIAMENTO DE RISCOS E DESASTRES -CENAD</a:t>
            </a:r>
          </a:p>
        </p:txBody>
      </p:sp>
      <p:pic>
        <p:nvPicPr>
          <p:cNvPr id="11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28596" y="1214422"/>
            <a:ext cx="8229600" cy="4643470"/>
          </a:xfrm>
          <a:prstGeom prst="rect">
            <a:avLst/>
          </a:prstGeom>
          <a:ln w="28575">
            <a:noFill/>
          </a:ln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Competências:</a:t>
            </a:r>
          </a:p>
          <a:p>
            <a:pPr marL="444500" marR="0" lvl="1" indent="-444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I.    Consolidar as informações de riscos e desastres;</a:t>
            </a:r>
          </a:p>
          <a:p>
            <a:pPr marL="444500" marR="0" lvl="1" indent="-444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II.   Monitorar os parâmetros de eventos adversos;</a:t>
            </a:r>
          </a:p>
          <a:p>
            <a:pPr marL="444500" marR="0" lvl="1" indent="-444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III.  Difundir alerta e alarme de desastres;</a:t>
            </a:r>
          </a:p>
          <a:p>
            <a:pPr marL="444500" marR="0" lvl="0" indent="-444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IV.  Coordenar as ações de respostas aos desastres; e</a:t>
            </a:r>
          </a:p>
          <a:p>
            <a:pPr marL="444500" marR="0" lvl="1" indent="-4445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pt-B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V.  Mobilizar recursos para pronta resposta às ocorrências de desastres.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pt-BR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12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241945"/>
            <a:ext cx="2115290" cy="12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969" t="15524" r="234" b="4916"/>
          <a:stretch>
            <a:fillRect/>
          </a:stretch>
        </p:blipFill>
        <p:spPr bwMode="auto">
          <a:xfrm>
            <a:off x="357158" y="1071546"/>
            <a:ext cx="8400719" cy="50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00034" y="1822788"/>
            <a:ext cx="8248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dirty="0" smtClean="0"/>
              <a:t>O Governo</a:t>
            </a:r>
            <a:r>
              <a:rPr lang="pt-BR" sz="2400" dirty="0"/>
              <a:t> </a:t>
            </a:r>
            <a:r>
              <a:rPr lang="pt-BR" sz="2400" dirty="0" smtClean="0"/>
              <a:t>lançou o </a:t>
            </a:r>
            <a:r>
              <a:rPr lang="pt-BR" sz="2400" dirty="0"/>
              <a:t>Plano Nacional de Gestão </a:t>
            </a:r>
            <a:r>
              <a:rPr lang="pt-BR" sz="2400" dirty="0" smtClean="0"/>
              <a:t>de Riscos</a:t>
            </a:r>
            <a:r>
              <a:rPr lang="pt-BR" sz="2400" dirty="0"/>
              <a:t> e Desastres </a:t>
            </a:r>
            <a:r>
              <a:rPr lang="pt-BR" sz="2400" dirty="0" smtClean="0"/>
              <a:t>Naturais em agosto de 2012.</a:t>
            </a:r>
            <a:endParaRPr lang="pt-BR" sz="2400" dirty="0"/>
          </a:p>
          <a:p>
            <a:pPr fontAlgn="base"/>
            <a:endParaRPr lang="pt-BR" sz="2400" dirty="0" smtClean="0"/>
          </a:p>
          <a:p>
            <a:pPr fontAlgn="base"/>
            <a:r>
              <a:rPr lang="pt-BR" sz="2400" dirty="0" smtClean="0"/>
              <a:t>As </a:t>
            </a:r>
            <a:r>
              <a:rPr lang="pt-BR" sz="2400" dirty="0"/>
              <a:t>ações do plano estão divididas em quatro </a:t>
            </a:r>
            <a:r>
              <a:rPr lang="pt-BR" sz="2400" dirty="0" smtClean="0"/>
              <a:t>eixos temáticos: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Prevenção;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Mapeamento;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Monitoramento</a:t>
            </a:r>
            <a:r>
              <a:rPr lang="pt-BR" sz="2400" dirty="0"/>
              <a:t> e </a:t>
            </a:r>
            <a:endParaRPr lang="pt-BR" sz="2400" dirty="0" smtClean="0"/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Alerta</a:t>
            </a:r>
            <a:r>
              <a:rPr lang="pt-BR" sz="2400" dirty="0"/>
              <a:t> e resposta a </a:t>
            </a:r>
            <a:r>
              <a:rPr lang="pt-BR" sz="2400" dirty="0" smtClean="0"/>
              <a:t>desastres.</a:t>
            </a:r>
            <a:endParaRPr lang="pt-BR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090511"/>
            <a:ext cx="3478136" cy="26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71472" y="930236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Plano Nacional de Gestão de Riscos e Desastres Naturais</a:t>
            </a:r>
            <a:endParaRPr lang="pt-BR" sz="2600" b="1" dirty="0"/>
          </a:p>
        </p:txBody>
      </p:sp>
      <p:pic>
        <p:nvPicPr>
          <p:cNvPr id="9" name="Picture 2" descr="CORDEC">
            <a:hlinkClick r:id="rId5" tooltip="Pagina Principal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00034" y="1357298"/>
            <a:ext cx="80010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800" dirty="0" smtClean="0"/>
              <a:t>Para possibilitar esse trabalho de mapeamento, monitoramento e avaliação das áreas de risco, o Plano conta com a aquisição de:</a:t>
            </a:r>
          </a:p>
          <a:p>
            <a:pPr fontAlgn="base"/>
            <a:endParaRPr lang="pt-BR" sz="2800" dirty="0" smtClean="0"/>
          </a:p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09 radares </a:t>
            </a:r>
            <a:r>
              <a:rPr lang="pt-BR" sz="2800" smtClean="0"/>
              <a:t>meteorológicos </a:t>
            </a:r>
            <a:r>
              <a:rPr lang="pt-BR" sz="2800"/>
              <a:t>;</a:t>
            </a:r>
            <a:endParaRPr lang="pt-BR" sz="2800" dirty="0" smtClean="0"/>
          </a:p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286 estações hidrológicas e 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4.100 pluviômetros. </a:t>
            </a:r>
          </a:p>
          <a:p>
            <a:pPr fontAlgn="base"/>
            <a:endParaRPr lang="pt-BR" sz="2800" dirty="0" smtClean="0"/>
          </a:p>
        </p:txBody>
      </p:sp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ço Reservado para Rodapé 16"/>
          <p:cNvSpPr txBox="1">
            <a:spLocks/>
          </p:cNvSpPr>
          <p:nvPr/>
        </p:nvSpPr>
        <p:spPr>
          <a:xfrm>
            <a:off x="428596" y="6357958"/>
            <a:ext cx="8286808" cy="428628"/>
          </a:xfrm>
          <a:prstGeom prst="rect">
            <a:avLst/>
          </a:prstGeom>
        </p:spPr>
        <p:txBody>
          <a:bodyPr tIns="0" bIns="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Av. Professor Magalhães Neto, nº 1856, Ed. TK Tower 15º andar, sala 1504 e 1505- Pituba / Salvador – Bahia.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CEP.: 41.810-012 Telefones: (71)3371-9874 / 6699 - Fax.: 3371-6655 / e-mail: defesa.civil@cordec.ba.gov.br | www.defesacivil.ba.gov.br</a:t>
            </a:r>
            <a:r>
              <a:rPr kumimoji="0" lang="pt-BR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" y="119034"/>
            <a:ext cx="3038475" cy="762000"/>
          </a:xfrm>
          <a:prstGeom prst="rect">
            <a:avLst/>
          </a:prstGeom>
          <a:noFill/>
        </p:spPr>
      </p:pic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692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143644"/>
            <a:ext cx="79296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/>
              <a:t>INVESTIMENTO</a:t>
            </a:r>
            <a:endParaRPr lang="pt-BR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ço Reservado para Rodapé 16"/>
          <p:cNvSpPr txBox="1">
            <a:spLocks/>
          </p:cNvSpPr>
          <p:nvPr/>
        </p:nvSpPr>
        <p:spPr>
          <a:xfrm>
            <a:off x="428596" y="6357958"/>
            <a:ext cx="8286808" cy="428628"/>
          </a:xfrm>
          <a:prstGeom prst="rect">
            <a:avLst/>
          </a:prstGeom>
        </p:spPr>
        <p:txBody>
          <a:bodyPr tIns="0" bIns="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Av. Professor Magalhães Neto, nº 1856, Ed. TK Tower 15º andar, sala 1504 e 1505- Pituba / Salvador – Bahia.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CEP.: 41.810-012 Telefones: (71)3371-9874 / 6699 - Fax.: 3371-6655 / e-mail: defesa.civil@cordec.ba.gov.br | www.defesacivil.ba.gov.br</a:t>
            </a:r>
            <a:r>
              <a:rPr kumimoji="0" lang="pt-BR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" y="119034"/>
            <a:ext cx="3038475" cy="762000"/>
          </a:xfrm>
          <a:prstGeom prst="rect">
            <a:avLst/>
          </a:prstGeom>
          <a:noFill/>
        </p:spPr>
      </p:pic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07" y="14267"/>
            <a:ext cx="9151607" cy="684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5720" y="1785926"/>
            <a:ext cx="8358246" cy="389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É Importante lembrar que a gestão de risco só é possível quando todos participam, e isso requer uma mudança cultural.  Cada um de nós, em nosso dia a dia, deve adotar atitudes que reduzam o risco, é preciso tornar-se algo natural para a criança, o jovem, o adulto.</a:t>
            </a:r>
            <a:endParaRPr lang="pt-BR" sz="2800" dirty="0"/>
          </a:p>
        </p:txBody>
      </p:sp>
      <p:pic>
        <p:nvPicPr>
          <p:cNvPr id="9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>
          <a:blip r:embed="rId5" cstate="print"/>
          <a:srcRect r="58580"/>
          <a:stretch>
            <a:fillRect/>
          </a:stretch>
        </p:blipFill>
        <p:spPr bwMode="auto">
          <a:xfrm>
            <a:off x="-142908" y="214290"/>
            <a:ext cx="12585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2"/>
          <p:cNvSpPr txBox="1">
            <a:spLocks noChangeArrowheads="1"/>
          </p:cNvSpPr>
          <p:nvPr/>
        </p:nvSpPr>
        <p:spPr bwMode="auto">
          <a:xfrm>
            <a:off x="1000125" y="4046147"/>
            <a:ext cx="71723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000" b="1" dirty="0">
                <a:solidFill>
                  <a:srgbClr val="00B050"/>
                </a:solidFill>
                <a:latin typeface="Calibri" pitchFamily="34" charset="0"/>
              </a:rPr>
              <a:t>www.defesacivil.ba.gov.br</a:t>
            </a:r>
          </a:p>
        </p:txBody>
      </p:sp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1000100" y="1268760"/>
            <a:ext cx="717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Calibri" pitchFamily="34" charset="0"/>
              </a:rPr>
              <a:t>“DEFESA CIVIL SOMOS TODOS NÓS.”</a:t>
            </a:r>
          </a:p>
        </p:txBody>
      </p:sp>
      <p:sp>
        <p:nvSpPr>
          <p:cNvPr id="19" name="CaixaDeTexto 2"/>
          <p:cNvSpPr txBox="1">
            <a:spLocks noChangeArrowheads="1"/>
          </p:cNvSpPr>
          <p:nvPr/>
        </p:nvSpPr>
        <p:spPr bwMode="auto">
          <a:xfrm>
            <a:off x="500034" y="5046275"/>
            <a:ext cx="7815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solidFill>
                  <a:srgbClr val="002060"/>
                </a:solidFill>
              </a:rPr>
              <a:t>Telefones: (71)3371-9874 / 3116-3974</a:t>
            </a:r>
          </a:p>
          <a:p>
            <a:pPr algn="ctr"/>
            <a:r>
              <a:rPr lang="pt-BR" sz="2400" i="1" dirty="0">
                <a:solidFill>
                  <a:srgbClr val="002060"/>
                </a:solidFill>
              </a:rPr>
              <a:t>Fax.: 3371-6655 / e-mail: </a:t>
            </a:r>
            <a:r>
              <a:rPr lang="pt-BR" sz="2400" i="1" dirty="0" smtClean="0">
                <a:solidFill>
                  <a:srgbClr val="002060"/>
                </a:solidFill>
              </a:rPr>
              <a:t>defesa.civil@sudec.ba.gov.br</a:t>
            </a:r>
            <a:r>
              <a:rPr lang="pt-BR" sz="2400" i="1" dirty="0">
                <a:solidFill>
                  <a:srgbClr val="002060"/>
                </a:solidFill>
              </a:rPr>
              <a:t> 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CaixaDeTexto 2"/>
          <p:cNvSpPr txBox="1">
            <a:spLocks noChangeArrowheads="1"/>
          </p:cNvSpPr>
          <p:nvPr/>
        </p:nvSpPr>
        <p:spPr bwMode="auto">
          <a:xfrm>
            <a:off x="395536" y="2564904"/>
            <a:ext cx="781529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i="1" dirty="0" smtClean="0">
                <a:solidFill>
                  <a:srgbClr val="002060"/>
                </a:solidFill>
              </a:rPr>
              <a:t>Salvador Brito de São José</a:t>
            </a:r>
          </a:p>
          <a:p>
            <a:pPr algn="ctr"/>
            <a:r>
              <a:rPr lang="pt-BR" sz="2400" i="1" dirty="0" smtClean="0">
                <a:solidFill>
                  <a:srgbClr val="002060"/>
                </a:solidFill>
              </a:rPr>
              <a:t>Superintendente</a:t>
            </a:r>
            <a:r>
              <a:rPr lang="pt-BR" sz="2400" i="1" dirty="0">
                <a:solidFill>
                  <a:srgbClr val="002060"/>
                </a:solidFill>
              </a:rPr>
              <a:t> </a:t>
            </a:r>
            <a:endParaRPr lang="pt-BR" sz="2400" i="1" dirty="0" smtClean="0">
              <a:solidFill>
                <a:srgbClr val="002060"/>
              </a:solidFill>
            </a:endParaRPr>
          </a:p>
          <a:p>
            <a:pPr algn="ctr"/>
            <a:r>
              <a:rPr lang="pt-BR" sz="2400" b="1" i="1" dirty="0" smtClean="0">
                <a:solidFill>
                  <a:srgbClr val="00B050"/>
                </a:solidFill>
                <a:latin typeface="Calibri" pitchFamily="34" charset="0"/>
              </a:rPr>
              <a:t>salvador.brito@sudec.ba.gov.br </a:t>
            </a:r>
            <a:endParaRPr lang="pt-BR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187624" y="404664"/>
            <a:ext cx="6495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</a:rPr>
              <a:t>Superintendência de Proteção e Defesa Civil - SUDEC</a:t>
            </a:r>
            <a:endParaRPr lang="pt-BR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49658" y="1556792"/>
            <a:ext cx="8143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Órgãos municipais de proteção e defesa civil responsáveis pela articulação, coordenação e execução do SINPDEC em nível municipal.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Órgãos setoriais dos 3 (três) âmbitos de governo abrangem os órgãos, envolvidos na ação da Defesa Civil.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O SINPDEC poderá mobilizar a sociedade civil para atuar em situação de emergência ou estado de calamidade pública, coordenando o apoio logístico para o desenvolvimento das ações de proteção e defesa civil.</a:t>
            </a:r>
            <a:br>
              <a:rPr lang="pt-BR" sz="2400" dirty="0" smtClean="0"/>
            </a:br>
            <a:r>
              <a:rPr lang="pt-BR" sz="2400" dirty="0" smtClean="0"/>
              <a:t> </a:t>
            </a:r>
            <a:endParaRPr lang="pt-BR" sz="2400" dirty="0"/>
          </a:p>
        </p:txBody>
      </p:sp>
      <p:pic>
        <p:nvPicPr>
          <p:cNvPr id="15" name="Picture 4" descr="SE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357430"/>
            <a:ext cx="9144000" cy="17145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UM NOVO MARCO NA DEFESA CIVIL </a:t>
            </a:r>
          </a:p>
          <a:p>
            <a:pPr algn="ctr"/>
            <a:r>
              <a:rPr lang="pt-BR" sz="3600" b="1" dirty="0" smtClean="0"/>
              <a:t>BRASILEIRA</a:t>
            </a:r>
            <a:endParaRPr lang="pt-BR" sz="36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3568" y="571480"/>
            <a:ext cx="5991484" cy="660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Superintendência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Proteção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 Defesa Civil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Imagem 7" descr="Cordec_banner.png"/>
          <p:cNvPicPr>
            <a:picLocks noChangeAspect="1"/>
          </p:cNvPicPr>
          <p:nvPr/>
        </p:nvPicPr>
        <p:blipFill>
          <a:blip r:embed="rId3" cstate="print"/>
          <a:srcRect l="32140" t="2168" r="32140" b="17387"/>
          <a:stretch>
            <a:fillRect/>
          </a:stretch>
        </p:blipFill>
        <p:spPr bwMode="auto">
          <a:xfrm>
            <a:off x="7072313" y="214313"/>
            <a:ext cx="17859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5715000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pic>
        <p:nvPicPr>
          <p:cNvPr id="7" name="Picture 4" descr="SE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142852"/>
            <a:ext cx="3038475" cy="76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00034" y="1988840"/>
            <a:ext cx="8001056" cy="422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/>
              <a:t>A reestruturação da defesa civil, conduzida pelo Ministério da Integração Nacional e pela Secretaria Nacional de Defesa Civil conta com o fortalecimento dos órgãos estaduais e municipais, pela integração com as demais instituições, públicas e privadas, governamentais e não-governamentais. </a:t>
            </a:r>
          </a:p>
          <a:p>
            <a:pPr algn="just">
              <a:lnSpc>
                <a:spcPct val="150000"/>
              </a:lnSpc>
            </a:pPr>
            <a:endParaRPr lang="pt-BR" sz="2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034" y="1113764"/>
            <a:ext cx="8643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RESTRUTURAÇÃO DO SINPDEC</a:t>
            </a:r>
            <a:endParaRPr lang="pt-BR" sz="3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Sem-Título-1.png"/>
          <p:cNvPicPr>
            <a:picLocks noChangeAspect="1"/>
          </p:cNvPicPr>
          <p:nvPr/>
        </p:nvPicPr>
        <p:blipFill>
          <a:blip r:embed="rId3" cstate="print"/>
          <a:srcRect t="1708"/>
          <a:stretch>
            <a:fillRect/>
          </a:stretch>
        </p:blipFill>
        <p:spPr>
          <a:xfrm>
            <a:off x="0" y="642916"/>
            <a:ext cx="9144000" cy="6114500"/>
          </a:xfrm>
          <a:prstGeom prst="rect">
            <a:avLst/>
          </a:prstGeom>
        </p:spPr>
      </p:pic>
      <p:sp>
        <p:nvSpPr>
          <p:cNvPr id="13" name="Oval 3"/>
          <p:cNvSpPr/>
          <p:nvPr/>
        </p:nvSpPr>
        <p:spPr bwMode="auto">
          <a:xfrm>
            <a:off x="5715008" y="285728"/>
            <a:ext cx="3428992" cy="3643338"/>
          </a:xfrm>
          <a:prstGeom prst="ellipse">
            <a:avLst/>
          </a:prstGeom>
          <a:gradFill flip="none" rotWithShape="1">
            <a:gsLst>
              <a:gs pos="0">
                <a:srgbClr val="D3360B">
                  <a:shade val="30000"/>
                  <a:satMod val="115000"/>
                </a:srgbClr>
              </a:gs>
              <a:gs pos="50000">
                <a:srgbClr val="D3360B">
                  <a:shade val="67500"/>
                  <a:satMod val="115000"/>
                </a:srgbClr>
              </a:gs>
              <a:gs pos="100000">
                <a:srgbClr val="D3360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/>
              <a:t>             </a:t>
            </a:r>
          </a:p>
        </p:txBody>
      </p:sp>
      <p:sp>
        <p:nvSpPr>
          <p:cNvPr id="16" name="TextBox 12"/>
          <p:cNvSpPr txBox="1"/>
          <p:nvPr/>
        </p:nvSpPr>
        <p:spPr bwMode="auto">
          <a:xfrm>
            <a:off x="6111885" y="642916"/>
            <a:ext cx="2774950" cy="1671637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</a:rPr>
              <a:t>Atualizações </a:t>
            </a:r>
            <a:r>
              <a:rPr lang="pt-B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</a:rPr>
              <a:t>na Legislação do </a:t>
            </a:r>
            <a:r>
              <a:rPr lang="pt-BR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</a:rPr>
              <a:t>Sistema Nacional de Defesa Civil</a:t>
            </a:r>
            <a:endParaRPr lang="pt-BR" sz="24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+mn-lt"/>
            </a:endParaRPr>
          </a:p>
        </p:txBody>
      </p:sp>
      <p:pic>
        <p:nvPicPr>
          <p:cNvPr id="8" name="Picture 2" descr="CORDEC">
            <a:hlinkClick r:id="rId4" tooltip="Pagina Principal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42938" y="1412776"/>
            <a:ext cx="792956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500" u="sng" dirty="0">
                <a:solidFill>
                  <a:srgbClr val="FF0000"/>
                </a:solidFill>
              </a:rPr>
              <a:t>Lei 12608, de 10 de abril de 2012</a:t>
            </a:r>
            <a:r>
              <a:rPr lang="pt-BR" sz="2500" dirty="0">
                <a:solidFill>
                  <a:srgbClr val="FF0000"/>
                </a:solidFill>
              </a:rPr>
              <a:t> </a:t>
            </a:r>
            <a:endParaRPr lang="pt-BR" sz="2500" dirty="0" smtClean="0">
              <a:solidFill>
                <a:srgbClr val="FF0000"/>
              </a:solidFill>
            </a:endParaRPr>
          </a:p>
          <a:p>
            <a:pPr algn="just"/>
            <a:r>
              <a:rPr lang="pt-BR" sz="2500" dirty="0"/>
              <a:t/>
            </a:r>
            <a:br>
              <a:rPr lang="pt-BR" sz="2500" dirty="0"/>
            </a:br>
            <a:r>
              <a:rPr lang="pt-BR" sz="2500" dirty="0"/>
              <a:t>Institui a Política Nacional de Proteção e Defesa Civil - PNPDEC; dispõe sobre o Sistema Nacional de Proteção e Defesa Civil - SINPDEC e o Conselho Nacional de Proteção e Defesa Civil - CONPDEC; autoriza a criação de sistema de informações e monitoramento de desastres; altera as Leis </a:t>
            </a:r>
            <a:r>
              <a:rPr lang="pt-BR" sz="2500" dirty="0" smtClean="0"/>
              <a:t>N</a:t>
            </a:r>
            <a:r>
              <a:rPr lang="pt-BR" sz="2800" i="1" dirty="0"/>
              <a:t>º</a:t>
            </a:r>
            <a:r>
              <a:rPr lang="pt-BR" sz="2500" dirty="0" smtClean="0"/>
              <a:t> </a:t>
            </a:r>
            <a:r>
              <a:rPr lang="pt-BR" sz="2500" dirty="0"/>
              <a:t>12.340, de </a:t>
            </a:r>
            <a:r>
              <a:rPr lang="pt-BR" sz="2500" dirty="0" smtClean="0"/>
              <a:t>1</a:t>
            </a:r>
            <a:r>
              <a:rPr lang="pt-BR" sz="2800" i="1" dirty="0"/>
              <a:t>º</a:t>
            </a:r>
            <a:r>
              <a:rPr lang="pt-BR" sz="2500" dirty="0" smtClean="0"/>
              <a:t> </a:t>
            </a:r>
            <a:r>
              <a:rPr lang="pt-BR" sz="2500" dirty="0"/>
              <a:t>de dezembro de 2010, 10.257, de 10 de julho de 2001, 6.766, de 19 de dezembro de 1979, 8.239, de 4 de outubro de 1991, e 9.394, de 20 de dezembro de 1996; e dá outras providências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469134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6000768"/>
            <a:ext cx="303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RDEC">
            <a:hlinkClick r:id="rId3" tooltip="Pagina Principal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9124"/>
          <a:stretch/>
        </p:blipFill>
        <p:spPr bwMode="auto">
          <a:xfrm>
            <a:off x="-63" y="119034"/>
            <a:ext cx="1242010" cy="76200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32935" y="1268760"/>
            <a:ext cx="7929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 smtClean="0"/>
              <a:t>Art. 8o Compete aos Municípios:</a:t>
            </a:r>
          </a:p>
          <a:p>
            <a:endParaRPr lang="pt-BR" sz="2400" dirty="0" smtClean="0"/>
          </a:p>
          <a:p>
            <a:r>
              <a:rPr lang="pt-BR" sz="2400" dirty="0" smtClean="0"/>
              <a:t>I - executar a PNPDEC em âmbito local;</a:t>
            </a:r>
          </a:p>
          <a:p>
            <a:endParaRPr lang="pt-BR" sz="2400" dirty="0" smtClean="0"/>
          </a:p>
          <a:p>
            <a:r>
              <a:rPr lang="pt-BR" sz="2400" dirty="0" smtClean="0"/>
              <a:t>II - coordenar as ações do SINPDEC no âmbito local, em articulação com a União e os Estados;</a:t>
            </a:r>
          </a:p>
          <a:p>
            <a:endParaRPr lang="pt-BR" sz="2400" dirty="0" smtClean="0"/>
          </a:p>
          <a:p>
            <a:r>
              <a:rPr lang="pt-BR" sz="2400" dirty="0" smtClean="0"/>
              <a:t>III - incorporar as ações de proteção e defesa civil no planejamento municipal;</a:t>
            </a:r>
          </a:p>
          <a:p>
            <a:endParaRPr lang="pt-BR" sz="2400" dirty="0" smtClean="0"/>
          </a:p>
          <a:p>
            <a:r>
              <a:rPr lang="pt-BR" sz="2400" dirty="0" smtClean="0"/>
              <a:t>IV </a:t>
            </a:r>
            <a:r>
              <a:rPr lang="pt-BR" sz="2400" dirty="0"/>
              <a:t>- identificar e mapear as áreas de risco de desastres</a:t>
            </a:r>
            <a:r>
              <a:rPr lang="pt-BR" sz="2400" dirty="0" smtClean="0"/>
              <a:t>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1117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779</TotalTime>
  <Words>1433</Words>
  <Application>Microsoft Office PowerPoint</Application>
  <PresentationFormat>Apresentação na tela (4:3)</PresentationFormat>
  <Paragraphs>144</Paragraphs>
  <Slides>39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Viagem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GESTÃO DE RISCOS E DESASTRE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Isantana</dc:creator>
  <cp:lastModifiedBy>isantana</cp:lastModifiedBy>
  <cp:revision>43</cp:revision>
  <dcterms:created xsi:type="dcterms:W3CDTF">2013-08-08T13:19:54Z</dcterms:created>
  <dcterms:modified xsi:type="dcterms:W3CDTF">2014-03-17T13:33:48Z</dcterms:modified>
</cp:coreProperties>
</file>